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7EB8CF-6D59-4655-B485-64B7CD23EDE2}">
  <a:tblStyle styleId="{CA7EB8CF-6D59-4655-B485-64B7CD23EDE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35" Type="http://schemas.openxmlformats.org/officeDocument/2006/relationships/font" Target="fonts/MavenPro-bold.fntdata"/><Relationship Id="rId12" Type="http://schemas.openxmlformats.org/officeDocument/2006/relationships/slide" Target="slides/slide6.xml"/><Relationship Id="rId34" Type="http://schemas.openxmlformats.org/officeDocument/2006/relationships/font" Target="fonts/MavenPro-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de09679e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de09679e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e09679e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e09679e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de09679e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de09679e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de09679e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de09679e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de09679e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de09679e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de09679e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de09679e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de09679e9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de09679e9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de09679e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de09679e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de09679e9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de09679e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de09679e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de09679e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de09679e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de09679e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448024e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448024e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448024e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448024e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432d364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432d364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e09679e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e09679e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de09679e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de09679e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de09679e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de09679e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de09679e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de09679e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rive.google.com/file/d/0B1CQsjPV1w0acDljOEhLTlR1Y00/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0B00cKGscEL1YSWhxR2VpZDh0bVE/view?usp=sharing"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file/d/0B00cKGscEL1YSjdIQ292dnlUbjQ/view?usp=sharing" TargetMode="External"/><Relationship Id="rId4" Type="http://schemas.openxmlformats.org/officeDocument/2006/relationships/hyperlink" Target="https://docs.google.com/document/d/1gOpi7tqH996h7cS9-p0p-3nSxyC1mxYfaMycbQISfFg/edit?usp=sharing:" TargetMode="External"/><Relationship Id="rId5" Type="http://schemas.openxmlformats.org/officeDocument/2006/relationships/hyperlink" Target="https://docs.google.com/document/d/1gOpi7tqH996h7cS9-p0p-3nSxyC1mxYfaMycbQISfFg/edit?usp=sharing:" TargetMode="External"/><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rive.google.com/file/d/0B00cKGscEL1YVFF4YkFZZE9uZUU/view?usp=sharing"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file/d/0B00cKGscEL1YU0ViaGI4cDVfdzQ/view?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urriculum.csmatters.org/display/lesson/DMbVha/RGlS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443400"/>
            <a:ext cx="7733700" cy="29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AP Computer Science Principles </a:t>
            </a:r>
            <a:endParaRPr>
              <a:solidFill>
                <a:srgbClr val="434343"/>
              </a:solidFill>
            </a:endParaRPr>
          </a:p>
          <a:p>
            <a:pPr indent="0" lvl="0" marL="0" rtl="0" algn="ctr">
              <a:spcBef>
                <a:spcPts val="0"/>
              </a:spcBef>
              <a:spcAft>
                <a:spcPts val="0"/>
              </a:spcAft>
              <a:buNone/>
            </a:pPr>
            <a:r>
              <a:rPr lang="en">
                <a:solidFill>
                  <a:srgbClr val="434343"/>
                </a:solidFill>
              </a:rPr>
              <a:t>AP Computer Science</a:t>
            </a:r>
            <a:br>
              <a:rPr lang="en">
                <a:solidFill>
                  <a:srgbClr val="434343"/>
                </a:solidFill>
              </a:rPr>
            </a:br>
            <a:r>
              <a:rPr lang="en">
                <a:solidFill>
                  <a:srgbClr val="434343"/>
                </a:solidFill>
              </a:rPr>
              <a:t>High Schoolers in Computer Science Path! </a:t>
            </a:r>
            <a:endParaRPr>
              <a:solidFill>
                <a:srgbClr val="434343"/>
              </a:solidFill>
            </a:endParaRPr>
          </a:p>
          <a:p>
            <a:pPr indent="0" lvl="0" marL="0" rtl="0" algn="ctr">
              <a:spcBef>
                <a:spcPts val="0"/>
              </a:spcBef>
              <a:spcAft>
                <a:spcPts val="0"/>
              </a:spcAft>
              <a:buNone/>
            </a:pPr>
            <a:r>
              <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79" name="Google Shape;279;p13"/>
          <p:cNvPicPr preferRelativeResize="0"/>
          <p:nvPr/>
        </p:nvPicPr>
        <p:blipFill>
          <a:blip r:embed="rId4">
            <a:alphaModFix/>
          </a:blip>
          <a:stretch>
            <a:fillRect/>
          </a:stretch>
        </p:blipFill>
        <p:spPr>
          <a:xfrm>
            <a:off x="1407950" y="3489025"/>
            <a:ext cx="2857500" cy="1143000"/>
          </a:xfrm>
          <a:prstGeom prst="rect">
            <a:avLst/>
          </a:prstGeom>
          <a:noFill/>
          <a:ln>
            <a:noFill/>
          </a:ln>
        </p:spPr>
      </p:pic>
      <p:pic>
        <p:nvPicPr>
          <p:cNvPr id="280" name="Google Shape;280;p13"/>
          <p:cNvPicPr preferRelativeResize="0"/>
          <p:nvPr/>
        </p:nvPicPr>
        <p:blipFill>
          <a:blip r:embed="rId5">
            <a:alphaModFix/>
          </a:blip>
          <a:stretch>
            <a:fillRect/>
          </a:stretch>
        </p:blipFill>
        <p:spPr>
          <a:xfrm>
            <a:off x="4775825" y="3584275"/>
            <a:ext cx="2857500" cy="714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Bytes</a:t>
            </a:r>
            <a:endParaRPr/>
          </a:p>
        </p:txBody>
      </p:sp>
      <p:sp>
        <p:nvSpPr>
          <p:cNvPr id="333" name="Google Shape;333;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23850" lvl="0" marL="647700" marR="381000" rtl="0" algn="l">
              <a:spcBef>
                <a:spcPts val="0"/>
              </a:spcBef>
              <a:spcAft>
                <a:spcPts val="0"/>
              </a:spcAft>
              <a:buClr>
                <a:srgbClr val="333333"/>
              </a:buClr>
              <a:buSzPts val="1500"/>
              <a:buFont typeface="Roboto"/>
              <a:buChar char="●"/>
            </a:pPr>
            <a:r>
              <a:rPr lang="en"/>
              <a:t>"Byte" - unit of information storage</a:t>
            </a:r>
            <a:endParaRPr/>
          </a:p>
          <a:p>
            <a:pPr indent="-323850" lvl="0" marL="647700" marR="381000" rtl="0" algn="l">
              <a:spcBef>
                <a:spcPts val="0"/>
              </a:spcBef>
              <a:spcAft>
                <a:spcPts val="0"/>
              </a:spcAft>
              <a:buClr>
                <a:srgbClr val="333333"/>
              </a:buClr>
              <a:buSzPts val="1500"/>
              <a:buFont typeface="Roboto"/>
              <a:buChar char="●"/>
            </a:pPr>
            <a:r>
              <a:rPr lang="en"/>
              <a:t>A document, an image, a movie .. how many bytes?</a:t>
            </a:r>
            <a:endParaRPr/>
          </a:p>
          <a:p>
            <a:pPr indent="-323850" lvl="0" marL="647700" marR="381000" rtl="0" algn="l">
              <a:spcBef>
                <a:spcPts val="0"/>
              </a:spcBef>
              <a:spcAft>
                <a:spcPts val="0"/>
              </a:spcAft>
              <a:buClr>
                <a:srgbClr val="333333"/>
              </a:buClr>
              <a:buSzPts val="1500"/>
              <a:buFont typeface="Roboto"/>
              <a:buChar char="●"/>
            </a:pPr>
            <a:r>
              <a:rPr lang="en"/>
              <a:t>1 byte is enough to hold about 1 typed character, e.g. 'b' or 'X' or '$'</a:t>
            </a:r>
            <a:endParaRPr/>
          </a:p>
          <a:p>
            <a:pPr indent="-323850" lvl="0" marL="647700" marR="381000" rtl="0" algn="l">
              <a:spcBef>
                <a:spcPts val="0"/>
              </a:spcBef>
              <a:spcAft>
                <a:spcPts val="0"/>
              </a:spcAft>
              <a:buClr>
                <a:srgbClr val="333333"/>
              </a:buClr>
              <a:buSzPts val="1500"/>
              <a:buFont typeface="Roboto"/>
              <a:buChar char="●"/>
            </a:pPr>
            <a:r>
              <a:rPr lang="en"/>
              <a:t>All storage is measured in bytes, despite being very different hardware</a:t>
            </a:r>
            <a:endParaRPr/>
          </a:p>
          <a:p>
            <a:pPr indent="-323850" lvl="0" marL="647700" marR="381000" rtl="0" algn="l">
              <a:spcBef>
                <a:spcPts val="0"/>
              </a:spcBef>
              <a:spcAft>
                <a:spcPts val="0"/>
              </a:spcAft>
              <a:buClr>
                <a:srgbClr val="333333"/>
              </a:buClr>
              <a:buSzPts val="1500"/>
              <a:buFont typeface="Roboto"/>
              <a:buChar char="●"/>
            </a:pPr>
            <a:r>
              <a:rPr lang="en"/>
              <a:t>Kilobyte, KB, about 1 thousand bytes</a:t>
            </a:r>
            <a:endParaRPr/>
          </a:p>
          <a:p>
            <a:pPr indent="-323850" lvl="0" marL="647700" marR="381000" rtl="0" algn="l">
              <a:spcBef>
                <a:spcPts val="0"/>
              </a:spcBef>
              <a:spcAft>
                <a:spcPts val="0"/>
              </a:spcAft>
              <a:buClr>
                <a:srgbClr val="333333"/>
              </a:buClr>
              <a:buSzPts val="1500"/>
              <a:buFont typeface="Roboto"/>
              <a:buChar char="●"/>
            </a:pPr>
            <a:r>
              <a:rPr lang="en"/>
              <a:t>Megabyte, MB, about 1 million bytes</a:t>
            </a:r>
            <a:endParaRPr/>
          </a:p>
          <a:p>
            <a:pPr indent="-323850" lvl="0" marL="647700" marR="381000" rtl="0" algn="l">
              <a:spcBef>
                <a:spcPts val="0"/>
              </a:spcBef>
              <a:spcAft>
                <a:spcPts val="0"/>
              </a:spcAft>
              <a:buClr>
                <a:srgbClr val="333333"/>
              </a:buClr>
              <a:buSzPts val="1500"/>
              <a:buFont typeface="Roboto"/>
              <a:buChar char="●"/>
            </a:pPr>
            <a:r>
              <a:rPr lang="en"/>
              <a:t>Gigabyte, GB, about 1 billion bytes</a:t>
            </a:r>
            <a:endParaRPr/>
          </a:p>
          <a:p>
            <a:pPr indent="-323850" lvl="0" marL="647700" marR="381000" rtl="0" algn="l">
              <a:spcBef>
                <a:spcPts val="0"/>
              </a:spcBef>
              <a:spcAft>
                <a:spcPts val="0"/>
              </a:spcAft>
              <a:buClr>
                <a:srgbClr val="333333"/>
              </a:buClr>
              <a:buSzPts val="1500"/>
              <a:buFont typeface="Roboto"/>
              <a:buChar char="●"/>
            </a:pPr>
            <a:r>
              <a:rPr lang="en"/>
              <a:t>Terabyte, TB, about 1 trillion bytes (rare)</a:t>
            </a:r>
            <a:endParaRPr sz="1500">
              <a:solidFill>
                <a:srgbClr val="333333"/>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Binary?</a:t>
            </a:r>
            <a:endParaRPr/>
          </a:p>
        </p:txBody>
      </p:sp>
      <p:sp>
        <p:nvSpPr>
          <p:cNvPr id="339" name="Google Shape;339;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mathematics and digital electronics, a binary number is a number expressed in the base-2 numeral system or binary numeral system, which uses only two symbols: typically "0" and "1". There are only two values: 0 and 1, true and false, etc.</a:t>
            </a:r>
            <a:endParaRPr/>
          </a:p>
          <a:p>
            <a:pPr indent="-295275" lvl="0" marL="457200" rtl="0" algn="l">
              <a:spcBef>
                <a:spcPts val="0"/>
              </a:spcBef>
              <a:spcAft>
                <a:spcPts val="0"/>
              </a:spcAft>
              <a:buClr>
                <a:srgbClr val="222222"/>
              </a:buClr>
              <a:buSzPts val="1050"/>
              <a:buFont typeface="Arial"/>
              <a:buChar char="●"/>
            </a:pPr>
            <a:r>
              <a:rPr lang="en"/>
              <a:t>This number system is the basis for all binary code, which is used to write data such as the computer processor instructions used every day.</a:t>
            </a:r>
            <a:endParaRPr/>
          </a:p>
          <a:p>
            <a:pPr indent="-311150" lvl="0" marL="457200" rtl="0" algn="l">
              <a:spcBef>
                <a:spcPts val="0"/>
              </a:spcBef>
              <a:spcAft>
                <a:spcPts val="0"/>
              </a:spcAft>
              <a:buSzPts val="1300"/>
              <a:buChar char="●"/>
            </a:pPr>
            <a:r>
              <a:rPr lang="en"/>
              <a:t>The American Standard Code for Information Interchange (ASCII), uses a 7-bit binary code to represent text and other characters within computers, communications equipment, and other devices. Each letter or symbol is assigned a number from 0 to 127</a:t>
            </a:r>
            <a:r>
              <a:rPr lang="en" sz="1200">
                <a:solidFill>
                  <a:srgbClr val="222222"/>
                </a:solidFill>
                <a:highlight>
                  <a:srgbClr val="FFFFFF"/>
                </a:highlight>
                <a:latin typeface="Arial"/>
                <a:ea typeface="Arial"/>
                <a:cs typeface="Arial"/>
                <a:sym typeface="Arial"/>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Conversions</a:t>
            </a:r>
            <a:endParaRPr/>
          </a:p>
        </p:txBody>
      </p:sp>
      <p:sp>
        <p:nvSpPr>
          <p:cNvPr id="345" name="Google Shape;345;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Unlike our normal everyday system for counting numbers - which has ten digits and thus is a base-10 system - binary is base 2 (there are only 2 digits).</a:t>
            </a:r>
            <a:endParaRPr/>
          </a:p>
          <a:p>
            <a:pPr indent="-311150" lvl="0" marL="457200" rtl="0" algn="l">
              <a:spcBef>
                <a:spcPts val="0"/>
              </a:spcBef>
              <a:spcAft>
                <a:spcPts val="0"/>
              </a:spcAft>
              <a:buSzPts val="1300"/>
              <a:buChar char="●"/>
            </a:pPr>
            <a:r>
              <a:rPr lang="en"/>
              <a:t>In our counting system, everything is based on the powers of ten; this is how numbers increase from the ones place, to the tens place, to the hundreds place, etc.</a:t>
            </a:r>
            <a:endParaRPr/>
          </a:p>
          <a:p>
            <a:pPr indent="-311150" lvl="0" marL="457200" rtl="0" algn="l">
              <a:spcBef>
                <a:spcPts val="0"/>
              </a:spcBef>
              <a:spcAft>
                <a:spcPts val="0"/>
              </a:spcAft>
              <a:buSzPts val="1300"/>
              <a:buChar char="●"/>
            </a:pPr>
            <a:r>
              <a:rPr lang="en"/>
              <a:t>On the other hand, binary is based on powers of 2.</a:t>
            </a:r>
            <a:endParaRPr/>
          </a:p>
          <a:p>
            <a:pPr indent="-311150" lvl="0" marL="457200" rtl="0" algn="l">
              <a:spcBef>
                <a:spcPts val="0"/>
              </a:spcBef>
              <a:spcAft>
                <a:spcPts val="0"/>
              </a:spcAft>
              <a:buSzPts val="1300"/>
              <a:buChar char="●"/>
            </a:pPr>
            <a:r>
              <a:rPr lang="en"/>
              <a:t>Binary to decimal?</a:t>
            </a:r>
            <a:endParaRPr/>
          </a:p>
          <a:p>
            <a:pPr indent="-298450" lvl="1" marL="914400" rtl="0" algn="l">
              <a:spcBef>
                <a:spcPts val="0"/>
              </a:spcBef>
              <a:spcAft>
                <a:spcPts val="0"/>
              </a:spcAft>
              <a:buSzPts val="1100"/>
              <a:buChar char="○"/>
            </a:pPr>
            <a:r>
              <a:rPr lang="en"/>
              <a:t>Get the decimal values of all the “1s” in the binary number by place value and add them up</a:t>
            </a:r>
            <a:endParaRPr/>
          </a:p>
          <a:p>
            <a:pPr indent="-311150" lvl="0" marL="457200" rtl="0" algn="l">
              <a:spcBef>
                <a:spcPts val="0"/>
              </a:spcBef>
              <a:spcAft>
                <a:spcPts val="0"/>
              </a:spcAft>
              <a:buSzPts val="1300"/>
              <a:buChar char="●"/>
            </a:pPr>
            <a:r>
              <a:rPr lang="en"/>
              <a:t>Practice: </a:t>
            </a:r>
            <a:r>
              <a:rPr lang="en" u="sng">
                <a:solidFill>
                  <a:schemeClr val="hlink"/>
                </a:solidFill>
                <a:hlinkClick r:id="rId3"/>
              </a:rPr>
              <a:t>https://drive.google.com/file/d/0B1CQsjPV1w0acDljOEhLTlR1Y00/view?usp=sharing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a:t>
            </a:r>
            <a:endParaRPr/>
          </a:p>
        </p:txBody>
      </p:sp>
      <p:sp>
        <p:nvSpPr>
          <p:cNvPr id="351" name="Google Shape;351;p25"/>
          <p:cNvSpPr txBox="1"/>
          <p:nvPr>
            <p:ph idx="1" type="body"/>
          </p:nvPr>
        </p:nvSpPr>
        <p:spPr>
          <a:xfrm>
            <a:off x="425450" y="1742325"/>
            <a:ext cx="4033800" cy="2649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By Division: </a:t>
            </a:r>
            <a:r>
              <a:rPr lang="en" u="sng">
                <a:solidFill>
                  <a:schemeClr val="hlink"/>
                </a:solidFill>
                <a:hlinkClick r:id="rId3"/>
              </a:rPr>
              <a:t>29dectobinarymultiplication.mp4</a:t>
            </a:r>
            <a:endParaRPr/>
          </a:p>
          <a:p>
            <a:pPr indent="-311150" lvl="0" marL="457200" rtl="0" algn="l">
              <a:spcBef>
                <a:spcPts val="0"/>
              </a:spcBef>
              <a:spcAft>
                <a:spcPts val="0"/>
              </a:spcAft>
              <a:buSzPts val="1300"/>
              <a:buChar char="●"/>
            </a:pPr>
            <a:r>
              <a:rPr lang="en"/>
              <a:t>Another Method: </a:t>
            </a:r>
            <a:endParaRPr/>
          </a:p>
          <a:p>
            <a:pPr indent="-311150" lvl="0" marL="457200" rtl="0" algn="l">
              <a:spcBef>
                <a:spcPts val="0"/>
              </a:spcBef>
              <a:spcAft>
                <a:spcPts val="0"/>
              </a:spcAft>
              <a:buSzPts val="1300"/>
              <a:buChar char="●"/>
            </a:pPr>
            <a:r>
              <a:rPr lang="en"/>
              <a:t>Practice: https://drive.google.com/file/d/0B1CQsjPV1w0acDljOEhLTlR1Y00/view?usp=sharing</a:t>
            </a:r>
            <a:endParaRPr/>
          </a:p>
        </p:txBody>
      </p:sp>
      <p:pic>
        <p:nvPicPr>
          <p:cNvPr id="352" name="Google Shape;352;p25"/>
          <p:cNvPicPr preferRelativeResize="0"/>
          <p:nvPr/>
        </p:nvPicPr>
        <p:blipFill>
          <a:blip r:embed="rId4">
            <a:alphaModFix/>
          </a:blip>
          <a:stretch>
            <a:fillRect/>
          </a:stretch>
        </p:blipFill>
        <p:spPr>
          <a:xfrm>
            <a:off x="4645950" y="1283750"/>
            <a:ext cx="4306496" cy="32298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Hexadecimal?</a:t>
            </a:r>
            <a:endParaRPr/>
          </a:p>
        </p:txBody>
      </p:sp>
      <p:sp>
        <p:nvSpPr>
          <p:cNvPr id="358" name="Google Shape;358;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Hexadecimal is a positional system that represents numbers using a base of 16. Unlike the common way of representing numbers with ten symbols, it uses sixteen distinct symbols, most often the symbols "0"–"9" to represent values zero to nine, and "A"–"F" to represent values ten to fifteen.</a:t>
            </a:r>
            <a:endParaRPr/>
          </a:p>
          <a:p>
            <a:pPr indent="-295275" lvl="0" marL="457200" rtl="0" algn="l">
              <a:spcBef>
                <a:spcPts val="0"/>
              </a:spcBef>
              <a:spcAft>
                <a:spcPts val="0"/>
              </a:spcAft>
              <a:buClr>
                <a:srgbClr val="222222"/>
              </a:buClr>
              <a:buSzPts val="1050"/>
              <a:buFont typeface="Arial"/>
              <a:buChar char="●"/>
            </a:pPr>
            <a:r>
              <a:rPr lang="en"/>
              <a:t>It is base-16 (16 digits)</a:t>
            </a:r>
            <a:endParaRPr/>
          </a:p>
          <a:p>
            <a:pPr indent="-295275" lvl="0" marL="457200" rtl="0" algn="l">
              <a:spcBef>
                <a:spcPts val="0"/>
              </a:spcBef>
              <a:spcAft>
                <a:spcPts val="0"/>
              </a:spcAft>
              <a:buClr>
                <a:srgbClr val="222222"/>
              </a:buClr>
              <a:buSzPts val="1050"/>
              <a:buFont typeface="Arial"/>
              <a:buChar char="●"/>
            </a:pPr>
            <a:r>
              <a:rPr lang="en"/>
              <a:t>Hexadecimal can be used to write large binary numbers in just a few digits. It makes life easier as it allows grouping of binary numbers which makes it easier to read, write and understand. It is more human-friendly.</a:t>
            </a:r>
            <a:endParaRPr sz="1050">
              <a:solidFill>
                <a:srgbClr val="222222"/>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Hexadecimal conversions</a:t>
            </a:r>
            <a:endParaRPr/>
          </a:p>
        </p:txBody>
      </p:sp>
      <p:sp>
        <p:nvSpPr>
          <p:cNvPr id="364" name="Google Shape;364;p27"/>
          <p:cNvSpPr txBox="1"/>
          <p:nvPr>
            <p:ph idx="1" type="body"/>
          </p:nvPr>
        </p:nvSpPr>
        <p:spPr>
          <a:xfrm>
            <a:off x="222575" y="2148675"/>
            <a:ext cx="45267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division method is the same idea as the binary conversion: </a:t>
            </a:r>
            <a:r>
              <a:rPr lang="en" u="sng">
                <a:solidFill>
                  <a:schemeClr val="hlink"/>
                </a:solidFill>
                <a:hlinkClick r:id="rId3"/>
              </a:rPr>
              <a:t>https://drive.google.com/file/d/0B00cKGscEL1YSjdIQ292dnlUbjQ/view?usp=sharing</a:t>
            </a:r>
            <a:endParaRPr/>
          </a:p>
          <a:p>
            <a:pPr indent="-311150" lvl="0" marL="457200" rtl="0" algn="l">
              <a:spcBef>
                <a:spcPts val="0"/>
              </a:spcBef>
              <a:spcAft>
                <a:spcPts val="0"/>
              </a:spcAft>
              <a:buSzPts val="1300"/>
              <a:buChar char="●"/>
            </a:pPr>
            <a:r>
              <a:rPr lang="en"/>
              <a:t>Can also use the powers of 16 (like we did with binary) but you would need to memorize the powers.</a:t>
            </a:r>
            <a:endParaRPr/>
          </a:p>
          <a:p>
            <a:pPr indent="-311150" lvl="0" marL="457200" rtl="0" algn="l">
              <a:spcBef>
                <a:spcPts val="0"/>
              </a:spcBef>
              <a:spcAft>
                <a:spcPts val="0"/>
              </a:spcAft>
              <a:buSzPts val="1300"/>
              <a:buChar char="●"/>
            </a:pPr>
            <a:r>
              <a:rPr lang="en"/>
              <a:t>Hex to decimal</a:t>
            </a:r>
            <a:endParaRPr/>
          </a:p>
          <a:p>
            <a:pPr indent="-311150" lvl="0" marL="457200" rtl="0" algn="l">
              <a:spcBef>
                <a:spcPts val="0"/>
              </a:spcBef>
              <a:spcAft>
                <a:spcPts val="0"/>
              </a:spcAft>
              <a:buSzPts val="1300"/>
              <a:buChar char="●"/>
            </a:pPr>
            <a:r>
              <a:rPr lang="en"/>
              <a:t>Practice: </a:t>
            </a:r>
            <a:r>
              <a:rPr lang="en" u="sng">
                <a:solidFill>
                  <a:schemeClr val="hlink"/>
                </a:solidFill>
                <a:hlinkClick r:id="rId4"/>
              </a:rPr>
              <a:t>https://docs.google.com/document/d/1gOpi7tqH996h7cS9-p0p-3nSxyC1mxYfaMycbQISfFg/edit?usp=sharing</a:t>
            </a:r>
            <a:r>
              <a:rPr lang="en" u="sng">
                <a:solidFill>
                  <a:schemeClr val="hlink"/>
                </a:solidFill>
                <a:hlinkClick r:id="rId5"/>
              </a:rPr>
              <a:t>:</a:t>
            </a:r>
            <a:endParaRPr/>
          </a:p>
        </p:txBody>
      </p:sp>
      <p:pic>
        <p:nvPicPr>
          <p:cNvPr id="365" name="Google Shape;365;p27"/>
          <p:cNvPicPr preferRelativeResize="0"/>
          <p:nvPr/>
        </p:nvPicPr>
        <p:blipFill>
          <a:blip r:embed="rId6">
            <a:alphaModFix/>
          </a:blip>
          <a:stretch>
            <a:fillRect/>
          </a:stretch>
        </p:blipFill>
        <p:spPr>
          <a:xfrm>
            <a:off x="4749275" y="1771450"/>
            <a:ext cx="4394725" cy="329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Octal?</a:t>
            </a:r>
            <a:endParaRPr/>
          </a:p>
        </p:txBody>
      </p:sp>
      <p:sp>
        <p:nvSpPr>
          <p:cNvPr id="371" name="Google Shape;371;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octal numeral system, or oct for short, is the base-8 number system, and uses the digits 0 to 7. </a:t>
            </a:r>
            <a:endParaRPr/>
          </a:p>
          <a:p>
            <a:pPr indent="-295275" lvl="0" marL="457200" rtl="0" algn="l">
              <a:spcBef>
                <a:spcPts val="0"/>
              </a:spcBef>
              <a:spcAft>
                <a:spcPts val="0"/>
              </a:spcAft>
              <a:buClr>
                <a:srgbClr val="222222"/>
              </a:buClr>
              <a:buSzPts val="1050"/>
              <a:buFont typeface="Arial"/>
              <a:buChar char="●"/>
            </a:pPr>
            <a:r>
              <a:rPr lang="en"/>
              <a:t>Octal is used when the number of bits in one word is a multiple of 3. It is also used as a shorthand for representing file permissions on UNIX systems and representation of UTF8 numbers, etc.</a:t>
            </a:r>
            <a:endParaRPr sz="1050">
              <a:solidFill>
                <a:srgbClr val="222222"/>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Octal Conversions</a:t>
            </a:r>
            <a:endParaRPr/>
          </a:p>
        </p:txBody>
      </p:sp>
      <p:sp>
        <p:nvSpPr>
          <p:cNvPr id="377" name="Google Shape;377;p29"/>
          <p:cNvSpPr txBox="1"/>
          <p:nvPr>
            <p:ph idx="1" type="body"/>
          </p:nvPr>
        </p:nvSpPr>
        <p:spPr>
          <a:xfrm>
            <a:off x="718225" y="2023825"/>
            <a:ext cx="29529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Division method (most common and easiest): </a:t>
            </a:r>
            <a:r>
              <a:rPr lang="en" u="sng">
                <a:solidFill>
                  <a:schemeClr val="hlink"/>
                </a:solidFill>
                <a:hlinkClick r:id="rId3"/>
              </a:rPr>
              <a:t>https://drive.google.com/file/d/0B00cKGscEL1YVFF4YkFZZE9uZUU/view?usp=sharing</a:t>
            </a:r>
            <a:endParaRPr/>
          </a:p>
          <a:p>
            <a:pPr indent="-311150" lvl="0" marL="457200" rtl="0" algn="l">
              <a:spcBef>
                <a:spcPts val="0"/>
              </a:spcBef>
              <a:spcAft>
                <a:spcPts val="0"/>
              </a:spcAft>
              <a:buSzPts val="1300"/>
              <a:buChar char="●"/>
            </a:pPr>
            <a:r>
              <a:rPr lang="en"/>
              <a:t>Octal back to Decimal:</a:t>
            </a:r>
            <a:endParaRPr/>
          </a:p>
        </p:txBody>
      </p:sp>
      <p:pic>
        <p:nvPicPr>
          <p:cNvPr id="378" name="Google Shape;378;p29"/>
          <p:cNvPicPr preferRelativeResize="0"/>
          <p:nvPr/>
        </p:nvPicPr>
        <p:blipFill>
          <a:blip r:embed="rId4">
            <a:alphaModFix/>
          </a:blip>
          <a:stretch>
            <a:fillRect/>
          </a:stretch>
        </p:blipFill>
        <p:spPr>
          <a:xfrm>
            <a:off x="4352775" y="1412450"/>
            <a:ext cx="4154904" cy="324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to Hex</a:t>
            </a:r>
            <a:endParaRPr/>
          </a:p>
        </p:txBody>
      </p:sp>
      <p:sp>
        <p:nvSpPr>
          <p:cNvPr id="384" name="Google Shape;384;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Essentially just group the binary number into multiple groups with 4 binary digits in each. Convert each group from binary to decimal. This is basically your Hex number, but don;t forget to replace the numbers that are greater than 10 with their letter counterparts.</a:t>
            </a:r>
            <a:endParaRPr/>
          </a:p>
          <a:p>
            <a:pPr indent="-311150" lvl="0" marL="457200" rtl="0" algn="l">
              <a:spcBef>
                <a:spcPts val="0"/>
              </a:spcBef>
              <a:spcAft>
                <a:spcPts val="0"/>
              </a:spcAft>
              <a:buSzPts val="1300"/>
              <a:buChar char="●"/>
            </a:pPr>
            <a:r>
              <a:rPr lang="en"/>
              <a:t>Do the same thing backwards to convert from Hex to binary.</a:t>
            </a:r>
            <a:endParaRPr/>
          </a:p>
          <a:p>
            <a:pPr indent="-311150" lvl="0" marL="457200" rtl="0" algn="l">
              <a:spcBef>
                <a:spcPts val="0"/>
              </a:spcBef>
              <a:spcAft>
                <a:spcPts val="0"/>
              </a:spcAft>
              <a:buSzPts val="1300"/>
              <a:buChar char="●"/>
            </a:pPr>
            <a:r>
              <a:rPr lang="en"/>
              <a:t>Video: </a:t>
            </a:r>
            <a:r>
              <a:rPr lang="en" u="sng">
                <a:solidFill>
                  <a:schemeClr val="hlink"/>
                </a:solidFill>
                <a:hlinkClick r:id="rId3"/>
              </a:rPr>
              <a:t>https://drive.google.com/file/d/0B00cKGscEL1YU0ViaGI4cDVfdzQ/view?usp=sharing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to Octal</a:t>
            </a:r>
            <a:endParaRPr/>
          </a:p>
        </p:txBody>
      </p:sp>
      <p:sp>
        <p:nvSpPr>
          <p:cNvPr id="390" name="Google Shape;390;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Essentially the same process as binary to </a:t>
            </a:r>
            <a:r>
              <a:rPr lang="en"/>
              <a:t>hexadecimal</a:t>
            </a:r>
            <a:r>
              <a:rPr lang="en"/>
              <a:t>. </a:t>
            </a:r>
            <a:r>
              <a:rPr lang="en"/>
              <a:t>Except</a:t>
            </a:r>
            <a:r>
              <a:rPr lang="en"/>
              <a:t> this time, you should group the binary numbers into groups of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aphicFrame>
        <p:nvGraphicFramePr>
          <p:cNvPr id="285" name="Google Shape;285;p14"/>
          <p:cNvGraphicFramePr/>
          <p:nvPr/>
        </p:nvGraphicFramePr>
        <p:xfrm>
          <a:off x="152400" y="152400"/>
          <a:ext cx="3000000" cy="3000000"/>
        </p:xfrm>
        <a:graphic>
          <a:graphicData uri="http://schemas.openxmlformats.org/drawingml/2006/table">
            <a:tbl>
              <a:tblPr>
                <a:solidFill>
                  <a:srgbClr val="FFFFFF"/>
                </a:solidFill>
                <a:tableStyleId>{CA7EB8CF-6D59-4655-B485-64B7CD23EDE2}</a:tableStyleId>
              </a:tblPr>
              <a:tblGrid>
                <a:gridCol w="1266825"/>
                <a:gridCol w="1771650"/>
                <a:gridCol w="4133850"/>
              </a:tblGrid>
              <a:tr h="676275">
                <a:tc>
                  <a:txBody>
                    <a:bodyPr/>
                    <a:lstStyle/>
                    <a:p>
                      <a:pPr indent="0" lvl="0" marL="0" rtl="0" algn="l">
                        <a:lnSpc>
                          <a:spcPct val="150000"/>
                        </a:lnSpc>
                        <a:spcBef>
                          <a:spcPts val="0"/>
                        </a:spcBef>
                        <a:spcAft>
                          <a:spcPts val="0"/>
                        </a:spcAft>
                        <a:buNone/>
                      </a:pPr>
                      <a:r>
                        <a:t/>
                      </a:r>
                      <a:endParaRPr b="1" sz="1200">
                        <a:solidFill>
                          <a:srgbClr val="505050"/>
                        </a:solidFill>
                        <a:highlight>
                          <a:srgbClr val="FFFFFF"/>
                        </a:highlight>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sz="1200">
                          <a:solidFill>
                            <a:srgbClr val="505050"/>
                          </a:solidFill>
                          <a:highlight>
                            <a:srgbClr val="FFFFFF"/>
                          </a:highlight>
                        </a:rPr>
                        <a:t>Computer Science  </a:t>
                      </a:r>
                      <a:endParaRPr b="1" sz="1200">
                        <a:solidFill>
                          <a:srgbClr val="505050"/>
                        </a:solidFill>
                        <a:highlight>
                          <a:srgbClr val="FFFFFF"/>
                        </a:highlight>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 sz="1200">
                          <a:solidFill>
                            <a:srgbClr val="505050"/>
                          </a:solidFill>
                          <a:highlight>
                            <a:srgbClr val="FFFFFF"/>
                          </a:highlight>
                        </a:rPr>
                        <a:t>Computer Science  Principle</a:t>
                      </a:r>
                      <a:endParaRPr b="1" sz="1200">
                        <a:solidFill>
                          <a:srgbClr val="505050"/>
                        </a:solidFill>
                        <a:highlight>
                          <a:srgbClr val="FFFFFF"/>
                        </a:highlight>
                      </a:endParaRPr>
                    </a:p>
                  </a:txBody>
                  <a:tcPr marT="91425" marB="91425" marR="91425" marL="91425">
                    <a:lnL cap="flat" cmpd="sng" w="9525">
                      <a:solidFill>
                        <a:srgbClr val="D9D9D9"/>
                      </a:solidFill>
                      <a:prstDash val="solid"/>
                      <a:round/>
                      <a:headEnd len="sm" w="sm" type="none"/>
                      <a:tailEnd len="sm" w="sm" type="none"/>
                    </a:lnL>
                    <a:lnB cap="flat" cmpd="sng" w="9525">
                      <a:solidFill>
                        <a:srgbClr val="D9D9D9"/>
                      </a:solidFill>
                      <a:prstDash val="solid"/>
                      <a:round/>
                      <a:headEnd len="sm" w="sm" type="none"/>
                      <a:tailEnd len="sm" w="sm" type="none"/>
                    </a:lnB>
                  </a:tcPr>
                </a:tc>
              </a:tr>
              <a:tr h="904875">
                <a:tc>
                  <a:txBody>
                    <a:bodyPr/>
                    <a:lstStyle/>
                    <a:p>
                      <a:pPr indent="0" lvl="0" marL="0" rtl="0" algn="l">
                        <a:lnSpc>
                          <a:spcPct val="150000"/>
                        </a:lnSpc>
                        <a:spcBef>
                          <a:spcPts val="0"/>
                        </a:spcBef>
                        <a:spcAft>
                          <a:spcPts val="0"/>
                        </a:spcAft>
                        <a:buNone/>
                      </a:pPr>
                      <a:r>
                        <a:rPr b="1" lang="en" sz="1200">
                          <a:solidFill>
                            <a:srgbClr val="505050"/>
                          </a:solidFill>
                          <a:highlight>
                            <a:srgbClr val="FFFFFF"/>
                          </a:highlight>
                          <a:latin typeface="Roboto"/>
                          <a:ea typeface="Roboto"/>
                          <a:cs typeface="Roboto"/>
                          <a:sym typeface="Roboto"/>
                        </a:rPr>
                        <a:t>Curricular Focus</a:t>
                      </a:r>
                      <a:endParaRPr b="1"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Problem solving and object-oriented programming</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Big ideas of computer science (including algorithms and programming)</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76275">
                <a:tc>
                  <a:txBody>
                    <a:bodyPr/>
                    <a:lstStyle/>
                    <a:p>
                      <a:pPr indent="0" lvl="0" marL="0" rtl="0" algn="l">
                        <a:lnSpc>
                          <a:spcPct val="150000"/>
                        </a:lnSpc>
                        <a:spcBef>
                          <a:spcPts val="0"/>
                        </a:spcBef>
                        <a:spcAft>
                          <a:spcPts val="0"/>
                        </a:spcAft>
                        <a:buNone/>
                      </a:pPr>
                      <a:r>
                        <a:rPr b="1" lang="en" sz="1200">
                          <a:solidFill>
                            <a:srgbClr val="505050"/>
                          </a:solidFill>
                          <a:highlight>
                            <a:srgbClr val="FFFFFF"/>
                          </a:highlight>
                          <a:latin typeface="Roboto"/>
                          <a:ea typeface="Roboto"/>
                          <a:cs typeface="Roboto"/>
                          <a:sym typeface="Roboto"/>
                        </a:rPr>
                        <a:t>Programming Language</a:t>
                      </a:r>
                      <a:endParaRPr b="1"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Java</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Teachers choose the programming language</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1590675">
                <a:tc>
                  <a:txBody>
                    <a:bodyPr/>
                    <a:lstStyle/>
                    <a:p>
                      <a:pPr indent="0" lvl="0" marL="0" rtl="0" algn="l">
                        <a:lnSpc>
                          <a:spcPct val="150000"/>
                        </a:lnSpc>
                        <a:spcBef>
                          <a:spcPts val="0"/>
                        </a:spcBef>
                        <a:spcAft>
                          <a:spcPts val="0"/>
                        </a:spcAft>
                        <a:buNone/>
                      </a:pPr>
                      <a:r>
                        <a:rPr b="1" lang="en" sz="1200">
                          <a:solidFill>
                            <a:srgbClr val="505050"/>
                          </a:solidFill>
                          <a:highlight>
                            <a:srgbClr val="FFFFFF"/>
                          </a:highlight>
                          <a:latin typeface="Roboto"/>
                          <a:ea typeface="Roboto"/>
                          <a:cs typeface="Roboto"/>
                          <a:sym typeface="Roboto"/>
                        </a:rPr>
                        <a:t>End-of-Course Exam Experience</a:t>
                      </a:r>
                      <a:endParaRPr b="1"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Multiple-choice (single-select)</a:t>
                      </a:r>
                      <a:endParaRPr sz="1200">
                        <a:solidFill>
                          <a:srgbClr val="505050"/>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505050"/>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Free-response questions</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Multiple-choice (single- and multiple-select) questions, some related to a reading passage about a computing innovation</a:t>
                      </a:r>
                      <a:endParaRPr sz="1200">
                        <a:solidFill>
                          <a:srgbClr val="505050"/>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505050"/>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505050"/>
                          </a:solidFill>
                          <a:highlight>
                            <a:srgbClr val="FFFFFF"/>
                          </a:highlight>
                          <a:latin typeface="Roboto"/>
                          <a:ea typeface="Roboto"/>
                          <a:cs typeface="Roboto"/>
                          <a:sym typeface="Roboto"/>
                        </a:rPr>
                        <a:t>Create performance task administered by the teacher; students submit digital artifacts</a:t>
                      </a:r>
                      <a:endParaRPr sz="1200">
                        <a:solidFill>
                          <a:srgbClr val="505050"/>
                        </a:solidFill>
                        <a:highlight>
                          <a:srgbClr val="FFFFFF"/>
                        </a:highlight>
                        <a:latin typeface="Roboto"/>
                        <a:ea typeface="Roboto"/>
                        <a:cs typeface="Roboto"/>
                        <a:sym typeface="Roboto"/>
                      </a:endParaRPr>
                    </a:p>
                  </a:txBody>
                  <a:tcPr marT="104775" marB="114300" marR="76200" marL="762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 Computer Science Principles</a:t>
            </a:r>
            <a:endParaRPr/>
          </a:p>
        </p:txBody>
      </p:sp>
      <p:sp>
        <p:nvSpPr>
          <p:cNvPr id="291" name="Google Shape;291;p15"/>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Pujith Veeravelli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 CSP Class</a:t>
            </a:r>
            <a:endParaRPr/>
          </a:p>
        </p:txBody>
      </p:sp>
      <p:sp>
        <p:nvSpPr>
          <p:cNvPr id="297" name="Google Shape;297;p16"/>
          <p:cNvSpPr txBox="1"/>
          <p:nvPr>
            <p:ph idx="1" type="body"/>
          </p:nvPr>
        </p:nvSpPr>
        <p:spPr>
          <a:xfrm>
            <a:off x="1303800" y="1381325"/>
            <a:ext cx="7030500" cy="315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the AP Computer Science Principle course, you will learn the basics and fundamentals of programming - with the assistance of a language/block-based programming resource. You will also learn about computing innovations, why they matter, ethics, etc.</a:t>
            </a:r>
            <a:endParaRPr/>
          </a:p>
          <a:p>
            <a:pPr indent="-311150" lvl="0" marL="457200" rtl="0" algn="l">
              <a:spcBef>
                <a:spcPts val="0"/>
              </a:spcBef>
              <a:spcAft>
                <a:spcPts val="0"/>
              </a:spcAft>
              <a:buSzPts val="1300"/>
              <a:buChar char="●"/>
            </a:pPr>
            <a:r>
              <a:rPr lang="en"/>
              <a:t>You are expected to “explore” as a part of this course and create a digital artifact for the “Explore” task, in which you will research and explain a new computing/technological innovation.</a:t>
            </a:r>
            <a:endParaRPr/>
          </a:p>
          <a:p>
            <a:pPr indent="-311150" lvl="0" marL="457200" rtl="0" algn="l">
              <a:spcBef>
                <a:spcPts val="0"/>
              </a:spcBef>
              <a:spcAft>
                <a:spcPts val="0"/>
              </a:spcAft>
              <a:buSzPts val="1300"/>
              <a:buChar char="●"/>
            </a:pPr>
            <a:r>
              <a:rPr lang="en"/>
              <a:t>Furthermore, with your knowledge about programming fundamentals - variables, algorithms, abstractions, etc. - you are expected to create a program at the end of the course as a part of the “Create” task.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Syllabus/Schedule</a:t>
            </a:r>
            <a:endParaRPr/>
          </a:p>
        </p:txBody>
      </p:sp>
      <p:sp>
        <p:nvSpPr>
          <p:cNvPr id="303" name="Google Shape;303;p17"/>
          <p:cNvSpPr txBox="1"/>
          <p:nvPr>
            <p:ph idx="1" type="body"/>
          </p:nvPr>
        </p:nvSpPr>
        <p:spPr>
          <a:xfrm>
            <a:off x="1303800" y="1358875"/>
            <a:ext cx="7030500" cy="350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1: The World You Live In</a:t>
            </a:r>
            <a:endParaRPr/>
          </a:p>
          <a:p>
            <a:pPr indent="-298450" lvl="1" marL="914400" rtl="0" algn="l">
              <a:spcBef>
                <a:spcPts val="0"/>
              </a:spcBef>
              <a:spcAft>
                <a:spcPts val="0"/>
              </a:spcAft>
              <a:buSzPts val="1100"/>
              <a:buChar char="○"/>
            </a:pPr>
            <a:r>
              <a:rPr lang="en"/>
              <a:t>Bits, Binary, &amp; Hexadecimal, Exploring Innovations, How Innovation Affects Our Lives</a:t>
            </a:r>
            <a:endParaRPr/>
          </a:p>
          <a:p>
            <a:pPr indent="-311150" lvl="0" marL="457200" rtl="0" algn="l">
              <a:spcBef>
                <a:spcPts val="0"/>
              </a:spcBef>
              <a:spcAft>
                <a:spcPts val="0"/>
              </a:spcAft>
              <a:buSzPts val="1300"/>
              <a:buChar char="●"/>
            </a:pPr>
            <a:r>
              <a:rPr lang="en"/>
              <a:t>2: Developing Programming Tools</a:t>
            </a:r>
            <a:endParaRPr/>
          </a:p>
          <a:p>
            <a:pPr indent="-298450" lvl="1" marL="914400" rtl="0" algn="l">
              <a:spcBef>
                <a:spcPts val="0"/>
              </a:spcBef>
              <a:spcAft>
                <a:spcPts val="0"/>
              </a:spcAft>
              <a:buSzPts val="1100"/>
              <a:buChar char="○"/>
            </a:pPr>
            <a:r>
              <a:rPr lang="en"/>
              <a:t>Introduction to Programming, Algorithms </a:t>
            </a:r>
            <a:r>
              <a:rPr lang="en"/>
              <a:t>(the basics and pseudocode), Variables, </a:t>
            </a:r>
            <a:r>
              <a:rPr lang="en">
                <a:uFill>
                  <a:noFill/>
                </a:uFill>
                <a:hlinkClick r:id="rId3"/>
              </a:rPr>
              <a:t>Comparison, Logical Operators, and Conditional Execution</a:t>
            </a:r>
            <a:r>
              <a:rPr lang="en"/>
              <a:t>, Iteration (For and While loops), Functions (parameters and return values), String and Lists, and Abstraction</a:t>
            </a:r>
            <a:endParaRPr/>
          </a:p>
          <a:p>
            <a:pPr indent="-298450" lvl="1" marL="914400" rtl="0" algn="l">
              <a:spcBef>
                <a:spcPts val="0"/>
              </a:spcBef>
              <a:spcAft>
                <a:spcPts val="0"/>
              </a:spcAft>
              <a:buSzPts val="1100"/>
              <a:buChar char="○"/>
            </a:pPr>
            <a:r>
              <a:rPr lang="en"/>
              <a:t>Will use a language/block-based programming language in addition to pseudocode to explore these concepts</a:t>
            </a:r>
            <a:endParaRPr/>
          </a:p>
          <a:p>
            <a:pPr indent="-311150" lvl="0" marL="457200" rtl="0" algn="l">
              <a:spcBef>
                <a:spcPts val="0"/>
              </a:spcBef>
              <a:spcAft>
                <a:spcPts val="0"/>
              </a:spcAft>
              <a:buSzPts val="1300"/>
              <a:buChar char="●"/>
            </a:pPr>
            <a:r>
              <a:rPr lang="en"/>
              <a:t>3: Information and the Internet</a:t>
            </a:r>
            <a:endParaRPr/>
          </a:p>
          <a:p>
            <a:pPr indent="-298450" lvl="1" marL="914400" rtl="0" algn="l">
              <a:spcBef>
                <a:spcPts val="0"/>
              </a:spcBef>
              <a:spcAft>
                <a:spcPts val="0"/>
              </a:spcAft>
              <a:buSzPts val="1100"/>
              <a:buChar char="○"/>
            </a:pPr>
            <a:r>
              <a:rPr lang="en"/>
              <a:t>How the Internet works, Search Engines, Cybersecurity, Cryptography, Data on the Internet</a:t>
            </a:r>
            <a:endParaRPr/>
          </a:p>
          <a:p>
            <a:pPr indent="-311150" lvl="0" marL="457200" rtl="0" algn="l">
              <a:spcBef>
                <a:spcPts val="0"/>
              </a:spcBef>
              <a:spcAft>
                <a:spcPts val="0"/>
              </a:spcAft>
              <a:buSzPts val="1300"/>
              <a:buChar char="●"/>
            </a:pPr>
            <a:r>
              <a:rPr lang="en"/>
              <a:t>4: Data</a:t>
            </a:r>
            <a:endParaRPr/>
          </a:p>
          <a:p>
            <a:pPr indent="-298450" lvl="1" marL="914400" rtl="0" algn="l">
              <a:spcBef>
                <a:spcPts val="0"/>
              </a:spcBef>
              <a:spcAft>
                <a:spcPts val="0"/>
              </a:spcAft>
              <a:buSzPts val="1100"/>
              <a:buChar char="○"/>
            </a:pPr>
            <a:r>
              <a:rPr lang="en"/>
              <a:t>Data Acquisition, Manipulation, and Visualization; Advanced Algorithms (Searching and Sorting)</a:t>
            </a:r>
            <a:endParaRPr/>
          </a:p>
          <a:p>
            <a:pPr indent="-311150" lvl="0" marL="457200" rtl="0" algn="l">
              <a:spcBef>
                <a:spcPts val="0"/>
              </a:spcBef>
              <a:spcAft>
                <a:spcPts val="0"/>
              </a:spcAft>
              <a:buSzPts val="1300"/>
              <a:buChar char="●"/>
            </a:pPr>
            <a:r>
              <a:rPr lang="en"/>
              <a:t>5: Global Impacts</a:t>
            </a:r>
            <a:endParaRPr/>
          </a:p>
          <a:p>
            <a:pPr indent="0" lvl="0" marL="0" rtl="0" algn="l">
              <a:spcBef>
                <a:spcPts val="1600"/>
              </a:spcBef>
              <a:spcAft>
                <a:spcPts val="1600"/>
              </a:spcAft>
              <a:buNone/>
            </a:pPr>
            <a:r>
              <a:rPr lang="en"/>
              <a:t>*The curriculum is subject to change!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 Innovations</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does technology impact your life?</a:t>
            </a:r>
            <a:endParaRPr/>
          </a:p>
          <a:p>
            <a:pPr indent="-311150" lvl="0" marL="457200" rtl="0" algn="l">
              <a:spcBef>
                <a:spcPts val="0"/>
              </a:spcBef>
              <a:spcAft>
                <a:spcPts val="0"/>
              </a:spcAft>
              <a:buSzPts val="1300"/>
              <a:buChar char="●"/>
            </a:pPr>
            <a:r>
              <a:rPr lang="en"/>
              <a:t>There is technology all around us; from our microwaves to the computers that are carried around in our pockets, called smartphones.</a:t>
            </a:r>
            <a:endParaRPr/>
          </a:p>
          <a:p>
            <a:pPr indent="-311150" lvl="0" marL="457200" rtl="0" algn="l">
              <a:spcBef>
                <a:spcPts val="0"/>
              </a:spcBef>
              <a:spcAft>
                <a:spcPts val="0"/>
              </a:spcAft>
              <a:buSzPts val="1300"/>
              <a:buChar char="●"/>
            </a:pPr>
            <a:r>
              <a:rPr lang="en"/>
              <a:t>Which computing innovation has had the most impact on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Bits, Binary, and Hexadecimal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Bits and Bytes</a:t>
            </a:r>
            <a:endParaRPr/>
          </a:p>
        </p:txBody>
      </p:sp>
      <p:sp>
        <p:nvSpPr>
          <p:cNvPr id="320" name="Google Shape;320;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At the smallest scale in the computer, information is stored as bits and bytes.</a:t>
            </a:r>
            <a:endParaRPr/>
          </a:p>
          <a:p>
            <a:pPr indent="-298450" lvl="0" marL="457200" rtl="0" algn="l">
              <a:spcBef>
                <a:spcPts val="0"/>
              </a:spcBef>
              <a:spcAft>
                <a:spcPts val="0"/>
              </a:spcAft>
              <a:buClr>
                <a:srgbClr val="333333"/>
              </a:buClr>
              <a:buSzPts val="1100"/>
              <a:buFont typeface="Roboto"/>
              <a:buChar char="●"/>
            </a:pPr>
            <a:r>
              <a:rPr lang="en"/>
              <a:t>Bits:</a:t>
            </a:r>
            <a:endParaRPr/>
          </a:p>
          <a:p>
            <a:pPr indent="-323850" lvl="1" marL="914400" marR="381000" rtl="0" algn="l">
              <a:spcBef>
                <a:spcPts val="0"/>
              </a:spcBef>
              <a:spcAft>
                <a:spcPts val="0"/>
              </a:spcAft>
              <a:buClr>
                <a:srgbClr val="333333"/>
              </a:buClr>
              <a:buSzPts val="1500"/>
              <a:buFont typeface="Roboto"/>
              <a:buChar char="○"/>
            </a:pPr>
            <a:r>
              <a:rPr lang="en" sz="1300"/>
              <a:t>a "bit" is atomic: the smallest unit of storage</a:t>
            </a:r>
            <a:endParaRPr sz="1300"/>
          </a:p>
          <a:p>
            <a:pPr indent="-323850" lvl="1" marL="914400" marR="381000" rtl="0" algn="l">
              <a:spcBef>
                <a:spcPts val="0"/>
              </a:spcBef>
              <a:spcAft>
                <a:spcPts val="0"/>
              </a:spcAft>
              <a:buClr>
                <a:srgbClr val="333333"/>
              </a:buClr>
              <a:buSzPts val="1500"/>
              <a:buFont typeface="Roboto"/>
              <a:buChar char="○"/>
            </a:pPr>
            <a:r>
              <a:rPr lang="en" sz="1300"/>
              <a:t>A bit stores just a 0 or 1</a:t>
            </a:r>
            <a:endParaRPr sz="1300"/>
          </a:p>
          <a:p>
            <a:pPr indent="-323850" lvl="1" marL="914400" marR="381000" rtl="0" algn="l">
              <a:spcBef>
                <a:spcPts val="0"/>
              </a:spcBef>
              <a:spcAft>
                <a:spcPts val="0"/>
              </a:spcAft>
              <a:buClr>
                <a:srgbClr val="333333"/>
              </a:buClr>
              <a:buSzPts val="1500"/>
              <a:buFont typeface="Roboto"/>
              <a:buChar char="○"/>
            </a:pPr>
            <a:r>
              <a:rPr lang="en" sz="1300"/>
              <a:t>"In the computer it's all 0's and 1's" ... bits</a:t>
            </a:r>
            <a:endParaRPr sz="1300"/>
          </a:p>
          <a:p>
            <a:pPr indent="-323850" lvl="1" marL="914400" marR="381000" rtl="0" algn="l">
              <a:spcBef>
                <a:spcPts val="0"/>
              </a:spcBef>
              <a:spcAft>
                <a:spcPts val="0"/>
              </a:spcAft>
              <a:buClr>
                <a:srgbClr val="333333"/>
              </a:buClr>
              <a:buSzPts val="1500"/>
              <a:buFont typeface="Roboto"/>
              <a:buChar char="○"/>
            </a:pPr>
            <a:r>
              <a:rPr lang="en" sz="1300"/>
              <a:t>Anything with two separate states can store 1 bit</a:t>
            </a:r>
            <a:endParaRPr sz="1300"/>
          </a:p>
          <a:p>
            <a:pPr indent="-323850" lvl="1" marL="914400" marR="381000" rtl="0" algn="l">
              <a:spcBef>
                <a:spcPts val="0"/>
              </a:spcBef>
              <a:spcAft>
                <a:spcPts val="0"/>
              </a:spcAft>
              <a:buClr>
                <a:srgbClr val="333333"/>
              </a:buClr>
              <a:buSzPts val="1500"/>
              <a:buFont typeface="Roboto"/>
              <a:buChar char="○"/>
            </a:pPr>
            <a:r>
              <a:rPr lang="en" sz="1300"/>
              <a:t>In a chip: electric charge = 0/1</a:t>
            </a:r>
            <a:endParaRPr sz="1300"/>
          </a:p>
          <a:p>
            <a:pPr indent="-323850" lvl="1" marL="914400" marR="381000" rtl="0" algn="l">
              <a:spcBef>
                <a:spcPts val="0"/>
              </a:spcBef>
              <a:spcAft>
                <a:spcPts val="0"/>
              </a:spcAft>
              <a:buClr>
                <a:srgbClr val="333333"/>
              </a:buClr>
              <a:buSzPts val="1500"/>
              <a:buFont typeface="Roboto"/>
              <a:buChar char="○"/>
            </a:pPr>
            <a:r>
              <a:rPr lang="en" sz="1300"/>
              <a:t>In a hard drive: spots of North/South magnetism = 0/1</a:t>
            </a:r>
            <a:endParaRPr sz="1300"/>
          </a:p>
          <a:p>
            <a:pPr indent="-323850" lvl="1" marL="914400" marR="381000" rtl="0" algn="l">
              <a:spcBef>
                <a:spcPts val="0"/>
              </a:spcBef>
              <a:spcAft>
                <a:spcPts val="0"/>
              </a:spcAft>
              <a:buClr>
                <a:srgbClr val="333333"/>
              </a:buClr>
              <a:buSzPts val="1500"/>
              <a:buFont typeface="Roboto"/>
              <a:buChar char="○"/>
            </a:pPr>
            <a:r>
              <a:rPr lang="en" sz="1300"/>
              <a:t>A bit is too small to be much use</a:t>
            </a:r>
            <a:endParaRPr sz="1300"/>
          </a:p>
          <a:p>
            <a:pPr indent="-323850" lvl="1" marL="914400" marR="381000" rtl="0" algn="l">
              <a:spcBef>
                <a:spcPts val="0"/>
              </a:spcBef>
              <a:spcAft>
                <a:spcPts val="0"/>
              </a:spcAft>
              <a:buClr>
                <a:srgbClr val="333333"/>
              </a:buClr>
              <a:buSzPts val="1500"/>
              <a:buFont typeface="Roboto"/>
              <a:buChar char="○"/>
            </a:pPr>
            <a:r>
              <a:rPr lang="en" sz="1300"/>
              <a:t>Group 8 bits together to make 1 byte</a:t>
            </a:r>
            <a:endParaRPr sz="1100">
              <a:solidFill>
                <a:srgbClr val="333333"/>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Bits and Bytes cont.</a:t>
            </a:r>
            <a:endParaRPr/>
          </a:p>
        </p:txBody>
      </p:sp>
      <p:sp>
        <p:nvSpPr>
          <p:cNvPr id="326" name="Google Shape;326;p21"/>
          <p:cNvSpPr txBox="1"/>
          <p:nvPr>
            <p:ph idx="1" type="body"/>
          </p:nvPr>
        </p:nvSpPr>
        <p:spPr>
          <a:xfrm>
            <a:off x="571800" y="2023825"/>
            <a:ext cx="40002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Bytes:</a:t>
            </a:r>
            <a:endParaRPr/>
          </a:p>
          <a:p>
            <a:pPr indent="-323850" lvl="1" marL="914400" marR="381000" rtl="0" algn="l">
              <a:spcBef>
                <a:spcPts val="0"/>
              </a:spcBef>
              <a:spcAft>
                <a:spcPts val="0"/>
              </a:spcAft>
              <a:buClr>
                <a:srgbClr val="333333"/>
              </a:buClr>
              <a:buSzPts val="1500"/>
              <a:buFont typeface="Roboto"/>
              <a:buChar char="○"/>
            </a:pPr>
            <a:r>
              <a:rPr lang="en" sz="1300"/>
              <a:t>One byte = collection of 8 bits</a:t>
            </a:r>
            <a:endParaRPr sz="1300"/>
          </a:p>
          <a:p>
            <a:pPr indent="-323850" lvl="1" marL="914400" marR="381000" rtl="0" algn="l">
              <a:spcBef>
                <a:spcPts val="0"/>
              </a:spcBef>
              <a:spcAft>
                <a:spcPts val="0"/>
              </a:spcAft>
              <a:buClr>
                <a:srgbClr val="333333"/>
              </a:buClr>
              <a:buSzPts val="1500"/>
              <a:buFont typeface="Roboto"/>
              <a:buChar char="○"/>
            </a:pPr>
            <a:r>
              <a:rPr lang="en" sz="1300"/>
              <a:t>e.g. 0 1 0 1 1 0 1 0</a:t>
            </a:r>
            <a:endParaRPr sz="1300"/>
          </a:p>
          <a:p>
            <a:pPr indent="-323850" lvl="1" marL="914400" marR="381000" rtl="0" algn="l">
              <a:spcBef>
                <a:spcPts val="0"/>
              </a:spcBef>
              <a:spcAft>
                <a:spcPts val="0"/>
              </a:spcAft>
              <a:buClr>
                <a:srgbClr val="333333"/>
              </a:buClr>
              <a:buSzPts val="1500"/>
              <a:buFont typeface="Roboto"/>
              <a:buChar char="○"/>
            </a:pPr>
            <a:r>
              <a:rPr lang="en" sz="1300"/>
              <a:t>One byte can store one character, e.g. 'A' or 'x' or '$'</a:t>
            </a:r>
            <a:endParaRPr/>
          </a:p>
        </p:txBody>
      </p:sp>
      <p:pic>
        <p:nvPicPr>
          <p:cNvPr id="327" name="Google Shape;327;p21"/>
          <p:cNvPicPr preferRelativeResize="0"/>
          <p:nvPr/>
        </p:nvPicPr>
        <p:blipFill>
          <a:blip r:embed="rId3">
            <a:alphaModFix/>
          </a:blip>
          <a:stretch>
            <a:fillRect/>
          </a:stretch>
        </p:blipFill>
        <p:spPr>
          <a:xfrm>
            <a:off x="4724400" y="1750275"/>
            <a:ext cx="4267201" cy="24782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